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40" r:id="rId1"/>
  </p:sldMasterIdLst>
  <p:notesMasterIdLst>
    <p:notesMasterId r:id="rId38"/>
  </p:notesMasterIdLst>
  <p:sldIdLst>
    <p:sldId id="256" r:id="rId2"/>
    <p:sldId id="257" r:id="rId3"/>
    <p:sldId id="260" r:id="rId4"/>
    <p:sldId id="261"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9" r:id="rId31"/>
    <p:sldId id="290" r:id="rId32"/>
    <p:sldId id="291" r:id="rId33"/>
    <p:sldId id="292" r:id="rId34"/>
    <p:sldId id="293" r:id="rId35"/>
    <p:sldId id="294" r:id="rId36"/>
    <p:sldId id="295" r:id="rId37"/>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85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40F5F4-BB89-4F03-B609-9D10B2084DE6}" type="datetimeFigureOut">
              <a:rPr lang="es-ES" smtClean="0"/>
              <a:t>07/06/2015</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41B4E0-93C3-43A6-871A-C00BE3D2CD1F}" type="slidenum">
              <a:rPr lang="es-ES" smtClean="0"/>
              <a:t>‹Nº›</a:t>
            </a:fld>
            <a:endParaRPr lang="es-ES"/>
          </a:p>
        </p:txBody>
      </p:sp>
    </p:spTree>
    <p:extLst>
      <p:ext uri="{BB962C8B-B14F-4D97-AF65-F5344CB8AC3E}">
        <p14:creationId xmlns:p14="http://schemas.microsoft.com/office/powerpoint/2010/main" val="19898664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E2E3EFF-5348-46F1-BC6B-186B8B8CE102}" type="datetimeFigureOut">
              <a:rPr lang="es-AR" smtClean="0"/>
              <a:t>07/06/2015</a:t>
            </a:fld>
            <a:endParaRPr lang="es-AR"/>
          </a:p>
        </p:txBody>
      </p:sp>
      <p:sp>
        <p:nvSpPr>
          <p:cNvPr id="5" name="Footer Placeholder 4"/>
          <p:cNvSpPr>
            <a:spLocks noGrp="1"/>
          </p:cNvSpPr>
          <p:nvPr>
            <p:ph type="ftr" sz="quarter" idx="11"/>
          </p:nvPr>
        </p:nvSpPr>
        <p:spPr>
          <a:xfrm>
            <a:off x="1174044" y="5357592"/>
            <a:ext cx="5034845" cy="365125"/>
          </a:xfrm>
        </p:spPr>
        <p:txBody>
          <a:bodyPr/>
          <a:lstStyle/>
          <a:p>
            <a:endParaRPr lang="es-AR"/>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F06A2C55-6BC6-4856-9E79-6D576EA1B78D}" type="slidenum">
              <a:rPr lang="es-AR" smtClean="0"/>
              <a:t>‹Nº›</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E2E3EFF-5348-46F1-BC6B-186B8B8CE102}" type="datetimeFigureOut">
              <a:rPr lang="es-AR" smtClean="0"/>
              <a:t>07/06/2015</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F06A2C55-6BC6-4856-9E79-6D576EA1B78D}" type="slidenum">
              <a:rPr lang="es-AR" smtClean="0"/>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E2E3EFF-5348-46F1-BC6B-186B8B8CE102}" type="datetimeFigureOut">
              <a:rPr lang="es-AR" smtClean="0"/>
              <a:t>07/06/2015</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F06A2C55-6BC6-4856-9E79-6D576EA1B78D}" type="slidenum">
              <a:rPr lang="es-AR" smtClean="0"/>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E2E3EFF-5348-46F1-BC6B-186B8B8CE102}" type="datetimeFigureOut">
              <a:rPr lang="es-AR" smtClean="0"/>
              <a:t>07/06/2015</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F06A2C55-6BC6-4856-9E79-6D576EA1B78D}" type="slidenum">
              <a:rPr lang="es-AR" smtClean="0"/>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E2E3EFF-5348-46F1-BC6B-186B8B8CE102}" type="datetimeFigureOut">
              <a:rPr lang="es-AR" smtClean="0"/>
              <a:t>07/06/2015</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F06A2C55-6BC6-4856-9E79-6D576EA1B78D}" type="slidenum">
              <a:rPr lang="es-AR" smtClean="0"/>
              <a:t>‹Nº›</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BE2E3EFF-5348-46F1-BC6B-186B8B8CE102}" type="datetimeFigureOut">
              <a:rPr lang="es-AR" smtClean="0"/>
              <a:t>07/06/2015</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F06A2C55-6BC6-4856-9E79-6D576EA1B78D}" type="slidenum">
              <a:rPr lang="es-AR" smtClean="0"/>
              <a:t>‹Nº›</a:t>
            </a:fld>
            <a:endParaRPr lang="es-AR"/>
          </a:p>
        </p:txBody>
      </p:sp>
      <p:sp>
        <p:nvSpPr>
          <p:cNvPr id="9" name="Content Placeholder 8"/>
          <p:cNvSpPr>
            <a:spLocks noGrp="1"/>
          </p:cNvSpPr>
          <p:nvPr>
            <p:ph sz="quarter" idx="13"/>
          </p:nvPr>
        </p:nvSpPr>
        <p:spPr>
          <a:xfrm>
            <a:off x="1298448" y="2121407"/>
            <a:ext cx="3200400" cy="360273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BE2E3EFF-5348-46F1-BC6B-186B8B8CE102}" type="datetimeFigureOut">
              <a:rPr lang="es-AR" smtClean="0"/>
              <a:t>07/06/2015</a:t>
            </a:fld>
            <a:endParaRPr lang="es-AR"/>
          </a:p>
        </p:txBody>
      </p:sp>
      <p:sp>
        <p:nvSpPr>
          <p:cNvPr id="8" name="Footer Placeholder 7"/>
          <p:cNvSpPr>
            <a:spLocks noGrp="1"/>
          </p:cNvSpPr>
          <p:nvPr>
            <p:ph type="ftr" sz="quarter" idx="11"/>
          </p:nvPr>
        </p:nvSpPr>
        <p:spPr/>
        <p:txBody>
          <a:bodyPr/>
          <a:lstStyle/>
          <a:p>
            <a:endParaRPr lang="es-AR"/>
          </a:p>
        </p:txBody>
      </p:sp>
      <p:sp>
        <p:nvSpPr>
          <p:cNvPr id="9" name="Slide Number Placeholder 8"/>
          <p:cNvSpPr>
            <a:spLocks noGrp="1"/>
          </p:cNvSpPr>
          <p:nvPr>
            <p:ph type="sldNum" sz="quarter" idx="12"/>
          </p:nvPr>
        </p:nvSpPr>
        <p:spPr/>
        <p:txBody>
          <a:bodyPr/>
          <a:lstStyle/>
          <a:p>
            <a:fld id="{F06A2C55-6BC6-4856-9E79-6D576EA1B78D}" type="slidenum">
              <a:rPr lang="es-AR" smtClean="0"/>
              <a:t>‹Nº›</a:t>
            </a:fld>
            <a:endParaRPr lang="es-AR"/>
          </a:p>
        </p:txBody>
      </p:sp>
      <p:sp>
        <p:nvSpPr>
          <p:cNvPr id="11" name="Content Placeholder 10"/>
          <p:cNvSpPr>
            <a:spLocks noGrp="1"/>
          </p:cNvSpPr>
          <p:nvPr>
            <p:ph sz="quarter" idx="13"/>
          </p:nvPr>
        </p:nvSpPr>
        <p:spPr>
          <a:xfrm>
            <a:off x="1298448" y="2944368"/>
            <a:ext cx="3227832" cy="27797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BE2E3EFF-5348-46F1-BC6B-186B8B8CE102}" type="datetimeFigureOut">
              <a:rPr lang="es-AR" smtClean="0"/>
              <a:t>07/06/2015</a:t>
            </a:fld>
            <a:endParaRPr lang="es-AR"/>
          </a:p>
        </p:txBody>
      </p:sp>
      <p:sp>
        <p:nvSpPr>
          <p:cNvPr id="4" name="Footer Placeholder 3"/>
          <p:cNvSpPr>
            <a:spLocks noGrp="1"/>
          </p:cNvSpPr>
          <p:nvPr>
            <p:ph type="ftr" sz="quarter" idx="11"/>
          </p:nvPr>
        </p:nvSpPr>
        <p:spPr/>
        <p:txBody>
          <a:bodyPr/>
          <a:lstStyle/>
          <a:p>
            <a:endParaRPr lang="es-AR"/>
          </a:p>
        </p:txBody>
      </p:sp>
      <p:sp>
        <p:nvSpPr>
          <p:cNvPr id="5" name="Slide Number Placeholder 4"/>
          <p:cNvSpPr>
            <a:spLocks noGrp="1"/>
          </p:cNvSpPr>
          <p:nvPr>
            <p:ph type="sldNum" sz="quarter" idx="12"/>
          </p:nvPr>
        </p:nvSpPr>
        <p:spPr/>
        <p:txBody>
          <a:bodyPr/>
          <a:lstStyle/>
          <a:p>
            <a:fld id="{F06A2C55-6BC6-4856-9E79-6D576EA1B78D}" type="slidenum">
              <a:rPr lang="es-AR" smtClean="0"/>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2E3EFF-5348-46F1-BC6B-186B8B8CE102}" type="datetimeFigureOut">
              <a:rPr lang="es-AR" smtClean="0"/>
              <a:t>07/06/2015</a:t>
            </a:fld>
            <a:endParaRPr lang="es-AR"/>
          </a:p>
        </p:txBody>
      </p:sp>
      <p:sp>
        <p:nvSpPr>
          <p:cNvPr id="3" name="Footer Placeholder 2"/>
          <p:cNvSpPr>
            <a:spLocks noGrp="1"/>
          </p:cNvSpPr>
          <p:nvPr>
            <p:ph type="ftr" sz="quarter" idx="11"/>
          </p:nvPr>
        </p:nvSpPr>
        <p:spPr/>
        <p:txBody>
          <a:bodyPr/>
          <a:lstStyle/>
          <a:p>
            <a:endParaRPr lang="es-AR"/>
          </a:p>
        </p:txBody>
      </p:sp>
      <p:sp>
        <p:nvSpPr>
          <p:cNvPr id="4" name="Slide Number Placeholder 3"/>
          <p:cNvSpPr>
            <a:spLocks noGrp="1"/>
          </p:cNvSpPr>
          <p:nvPr>
            <p:ph type="sldNum" sz="quarter" idx="12"/>
          </p:nvPr>
        </p:nvSpPr>
        <p:spPr/>
        <p:txBody>
          <a:bodyPr/>
          <a:lstStyle/>
          <a:p>
            <a:fld id="{F06A2C55-6BC6-4856-9E79-6D576EA1B78D}" type="slidenum">
              <a:rPr lang="es-AR" smtClean="0"/>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rot="60000">
            <a:off x="6341698" y="5885672"/>
            <a:ext cx="1213821" cy="365125"/>
          </a:xfrm>
        </p:spPr>
        <p:txBody>
          <a:bodyPr/>
          <a:lstStyle/>
          <a:p>
            <a:fld id="{BE2E3EFF-5348-46F1-BC6B-186B8B8CE102}" type="datetimeFigureOut">
              <a:rPr lang="es-AR" smtClean="0"/>
              <a:t>07/06/2015</a:t>
            </a:fld>
            <a:endParaRPr lang="es-AR"/>
          </a:p>
        </p:txBody>
      </p:sp>
      <p:sp>
        <p:nvSpPr>
          <p:cNvPr id="6" name="Footer Placeholder 5"/>
          <p:cNvSpPr>
            <a:spLocks noGrp="1"/>
          </p:cNvSpPr>
          <p:nvPr>
            <p:ph type="ftr" sz="quarter" idx="11"/>
          </p:nvPr>
        </p:nvSpPr>
        <p:spPr>
          <a:xfrm rot="-60000">
            <a:off x="914554" y="5829261"/>
            <a:ext cx="3522607" cy="365125"/>
          </a:xfrm>
        </p:spPr>
        <p:txBody>
          <a:bodyPr/>
          <a:lstStyle/>
          <a:p>
            <a:endParaRPr lang="es-AR"/>
          </a:p>
        </p:txBody>
      </p:sp>
      <p:sp>
        <p:nvSpPr>
          <p:cNvPr id="7" name="Slide Number Placeholder 6"/>
          <p:cNvSpPr>
            <a:spLocks noGrp="1"/>
          </p:cNvSpPr>
          <p:nvPr>
            <p:ph type="sldNum" sz="quarter" idx="12"/>
          </p:nvPr>
        </p:nvSpPr>
        <p:spPr>
          <a:xfrm rot="60000">
            <a:off x="7557313" y="5896961"/>
            <a:ext cx="554023" cy="365125"/>
          </a:xfrm>
        </p:spPr>
        <p:txBody>
          <a:bodyPr/>
          <a:lstStyle/>
          <a:p>
            <a:fld id="{F06A2C55-6BC6-4856-9E79-6D576EA1B78D}" type="slidenum">
              <a:rPr lang="es-AR" smtClean="0"/>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rot="60000">
            <a:off x="6345936" y="5888737"/>
            <a:ext cx="1213821" cy="365125"/>
          </a:xfrm>
        </p:spPr>
        <p:txBody>
          <a:bodyPr/>
          <a:lstStyle/>
          <a:p>
            <a:fld id="{BE2E3EFF-5348-46F1-BC6B-186B8B8CE102}" type="datetimeFigureOut">
              <a:rPr lang="es-AR" smtClean="0"/>
              <a:t>07/06/2015</a:t>
            </a:fld>
            <a:endParaRPr lang="es-AR"/>
          </a:p>
        </p:txBody>
      </p:sp>
      <p:sp>
        <p:nvSpPr>
          <p:cNvPr id="6" name="Footer Placeholder 5"/>
          <p:cNvSpPr>
            <a:spLocks noGrp="1"/>
          </p:cNvSpPr>
          <p:nvPr>
            <p:ph type="ftr" sz="quarter" idx="11"/>
          </p:nvPr>
        </p:nvSpPr>
        <p:spPr>
          <a:xfrm rot="-60000">
            <a:off x="914569" y="5831037"/>
            <a:ext cx="3319043" cy="365125"/>
          </a:xfrm>
        </p:spPr>
        <p:txBody>
          <a:bodyPr/>
          <a:lstStyle/>
          <a:p>
            <a:endParaRPr lang="es-AR"/>
          </a:p>
        </p:txBody>
      </p:sp>
      <p:sp>
        <p:nvSpPr>
          <p:cNvPr id="7" name="Slide Number Placeholder 6"/>
          <p:cNvSpPr>
            <a:spLocks noGrp="1"/>
          </p:cNvSpPr>
          <p:nvPr>
            <p:ph type="sldNum" sz="quarter" idx="12"/>
          </p:nvPr>
        </p:nvSpPr>
        <p:spPr>
          <a:xfrm rot="60000">
            <a:off x="7562089" y="5900026"/>
            <a:ext cx="554023" cy="365125"/>
          </a:xfrm>
        </p:spPr>
        <p:txBody>
          <a:bodyPr/>
          <a:lstStyle/>
          <a:p>
            <a:fld id="{F06A2C55-6BC6-4856-9E79-6D576EA1B78D}" type="slidenum">
              <a:rPr lang="es-AR" smtClean="0"/>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E2E3EFF-5348-46F1-BC6B-186B8B8CE102}" type="datetimeFigureOut">
              <a:rPr lang="es-AR" smtClean="0"/>
              <a:t>07/06/2015</a:t>
            </a:fld>
            <a:endParaRPr lang="es-AR"/>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s-AR"/>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F06A2C55-6BC6-4856-9E79-6D576EA1B78D}" type="slidenum">
              <a:rPr lang="es-AR" smtClean="0"/>
              <a:t>‹Nº›</a:t>
            </a:fld>
            <a:endParaRPr lang="es-AR"/>
          </a:p>
        </p:txBody>
      </p:sp>
    </p:spTree>
  </p:cSld>
  <p:clrMap bg1="lt1" tx1="dk1" bg2="lt2" tx2="dk2" accent1="accent1" accent2="accent2" accent3="accent3" accent4="accent4" accent5="accent5" accent6="accent6" hlink="hlink" folHlink="folHlink"/>
  <p:sldLayoutIdLst>
    <p:sldLayoutId id="2147484741" r:id="rId1"/>
    <p:sldLayoutId id="2147484742" r:id="rId2"/>
    <p:sldLayoutId id="2147484743" r:id="rId3"/>
    <p:sldLayoutId id="2147484744" r:id="rId4"/>
    <p:sldLayoutId id="2147484745" r:id="rId5"/>
    <p:sldLayoutId id="2147484746" r:id="rId6"/>
    <p:sldLayoutId id="2147484747" r:id="rId7"/>
    <p:sldLayoutId id="2147484748" r:id="rId8"/>
    <p:sldLayoutId id="2147484749" r:id="rId9"/>
    <p:sldLayoutId id="2147484750" r:id="rId10"/>
    <p:sldLayoutId id="214748475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AR" dirty="0" smtClean="0"/>
              <a:t>LA PARTICIPACION CIUDADANA EN LA AGENDA DE GOBIERNO</a:t>
            </a:r>
            <a:endParaRPr lang="es-AR" dirty="0"/>
          </a:p>
        </p:txBody>
      </p:sp>
      <p:sp>
        <p:nvSpPr>
          <p:cNvPr id="3" name="2 Subtítulo"/>
          <p:cNvSpPr>
            <a:spLocks noGrp="1"/>
          </p:cNvSpPr>
          <p:nvPr>
            <p:ph type="subTitle" idx="1"/>
          </p:nvPr>
        </p:nvSpPr>
        <p:spPr/>
        <p:txBody>
          <a:bodyPr>
            <a:normAutofit/>
          </a:bodyPr>
          <a:lstStyle/>
          <a:p>
            <a:r>
              <a:rPr lang="es-AR" dirty="0" smtClean="0"/>
              <a:t>Aldo Javier Cabaña</a:t>
            </a:r>
          </a:p>
          <a:p>
            <a:r>
              <a:rPr lang="es-AR" dirty="0" smtClean="0"/>
              <a:t>Magister en  Administración, Derecho y Economía de los Servicios Públicos</a:t>
            </a:r>
            <a:endParaRPr lang="es-AR" dirty="0"/>
          </a:p>
        </p:txBody>
      </p:sp>
    </p:spTree>
    <p:extLst>
      <p:ext uri="{BB962C8B-B14F-4D97-AF65-F5344CB8AC3E}">
        <p14:creationId xmlns:p14="http://schemas.microsoft.com/office/powerpoint/2010/main" val="21326275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p:txBody>
          <a:bodyPr/>
          <a:lstStyle/>
          <a:p>
            <a:r>
              <a:rPr lang="es-ES" dirty="0"/>
              <a:t>Logros e impactos.-</a:t>
            </a:r>
          </a:p>
          <a:p>
            <a:r>
              <a:rPr lang="es-ES" dirty="0"/>
              <a:t>Cada Consejo propone, planifica y ejecuta actividades que tengan como destinatario a la comunidad de Corzuela en su conjunto, actividades que se llevan a cabo en forma gratuitas ya que son financiadas por el Municipio</a:t>
            </a:r>
          </a:p>
          <a:p>
            <a:endParaRPr lang="es-AR" dirty="0"/>
          </a:p>
        </p:txBody>
      </p:sp>
    </p:spTree>
    <p:extLst>
      <p:ext uri="{BB962C8B-B14F-4D97-AF65-F5344CB8AC3E}">
        <p14:creationId xmlns:p14="http://schemas.microsoft.com/office/powerpoint/2010/main" val="7131789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p:txBody>
          <a:bodyPr/>
          <a:lstStyle/>
          <a:p>
            <a:pPr marL="0" indent="0">
              <a:buNone/>
            </a:pPr>
            <a:endParaRPr lang="es-AR" dirty="0" smtClean="0"/>
          </a:p>
        </p:txBody>
      </p:sp>
      <p:pic>
        <p:nvPicPr>
          <p:cNvPr id="3074" name="Picture 2" descr="C:\Users\pc\Downloads\549665_425752157475844_1397877078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0386" y="1844824"/>
            <a:ext cx="5838825" cy="3743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49955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817582"/>
            <a:ext cx="6944652" cy="1387282"/>
          </a:xfrm>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a:xfrm>
            <a:off x="1475656" y="2348879"/>
            <a:ext cx="6183789" cy="3374189"/>
          </a:xfrm>
        </p:spPr>
        <p:txBody>
          <a:bodyPr/>
          <a:lstStyle/>
          <a:p>
            <a:r>
              <a:rPr lang="es-ES" dirty="0"/>
              <a:t>Conformado por los delegados de cultura municipal, profesores de teatro, música, baile, escritores, escultores, instituciones culturales de la ciudad, docentes y vecinos</a:t>
            </a:r>
            <a:endParaRPr lang="es-AR" dirty="0"/>
          </a:p>
        </p:txBody>
      </p:sp>
    </p:spTree>
    <p:extLst>
      <p:ext uri="{BB962C8B-B14F-4D97-AF65-F5344CB8AC3E}">
        <p14:creationId xmlns:p14="http://schemas.microsoft.com/office/powerpoint/2010/main" val="6786000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p:txBody>
          <a:bodyPr/>
          <a:lstStyle/>
          <a:p>
            <a:r>
              <a:rPr lang="es-ES" dirty="0"/>
              <a:t>Funciona en la Casa de la Historia y la Cultura del Bicentenario </a:t>
            </a:r>
            <a:endParaRPr lang="es-ES" dirty="0" smtClean="0"/>
          </a:p>
          <a:p>
            <a:endParaRPr lang="es-AR" dirty="0"/>
          </a:p>
        </p:txBody>
      </p:sp>
      <p:pic>
        <p:nvPicPr>
          <p:cNvPr id="4098" name="Picture 2" descr="C:\Users\pc\Downloads\10956343_943837459000642_3987809934916665672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265" y="2996952"/>
            <a:ext cx="7560840" cy="3744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75928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9" y="817582"/>
            <a:ext cx="7016660" cy="1459290"/>
          </a:xfrm>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a:xfrm>
            <a:off x="1475656" y="2348879"/>
            <a:ext cx="6183789" cy="3374189"/>
          </a:xfrm>
        </p:spPr>
        <p:txBody>
          <a:bodyPr>
            <a:normAutofit fontScale="92500" lnSpcReduction="20000"/>
          </a:bodyPr>
          <a:lstStyle/>
          <a:p>
            <a:r>
              <a:rPr lang="es-ES" dirty="0"/>
              <a:t>actividades semanales GRATUITAS se realizan: Talleres de: folklore para niños, niñas,  jóvenes y adultos; de Hip Hop, salsa y bachata; de Teatro y talleres literarios; de Música ( órgano, guitarra, bombo, et).-</a:t>
            </a:r>
          </a:p>
          <a:p>
            <a:r>
              <a:rPr lang="es-ES" dirty="0"/>
              <a:t>Se realiza encuentros de escritores, ferias de libros, muestras fotográficas y se esta conformando el museo Histórico Local realizando la recolección de piezas históricas y de relatos que van construyendo la Historia local de Corzuela</a:t>
            </a:r>
          </a:p>
          <a:p>
            <a:endParaRPr lang="es-AR" dirty="0"/>
          </a:p>
        </p:txBody>
      </p:sp>
    </p:spTree>
    <p:extLst>
      <p:ext uri="{BB962C8B-B14F-4D97-AF65-F5344CB8AC3E}">
        <p14:creationId xmlns:p14="http://schemas.microsoft.com/office/powerpoint/2010/main" val="28679907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p:txBody>
          <a:bodyPr/>
          <a:lstStyle/>
          <a:p>
            <a:endParaRPr lang="es-AR" dirty="0"/>
          </a:p>
        </p:txBody>
      </p:sp>
      <p:pic>
        <p:nvPicPr>
          <p:cNvPr id="5122" name="Picture 2" descr="C:\Users\pc\Downloads\corzuela\mura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2226180"/>
            <a:ext cx="7416824" cy="39391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37907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817582"/>
            <a:ext cx="6944652" cy="1387282"/>
          </a:xfrm>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a:xfrm>
            <a:off x="1475656" y="2420888"/>
            <a:ext cx="6183789" cy="3528392"/>
          </a:xfrm>
        </p:spPr>
        <p:txBody>
          <a:bodyPr>
            <a:normAutofit fontScale="92500"/>
          </a:bodyPr>
          <a:lstStyle/>
          <a:p>
            <a:r>
              <a:rPr lang="es-ES" dirty="0"/>
              <a:t>De la actividad formativa de teatro surgió la obra </a:t>
            </a:r>
            <a:r>
              <a:rPr lang="es-ES" dirty="0" smtClean="0"/>
              <a:t> </a:t>
            </a:r>
            <a:r>
              <a:rPr lang="es-ES" dirty="0"/>
              <a:t>sobre violencia contra la mujer en las relaciones de pareja titulada "Almas Perdidas" </a:t>
            </a:r>
            <a:r>
              <a:rPr lang="es-ES" dirty="0" smtClean="0"/>
              <a:t>y un </a:t>
            </a:r>
            <a:r>
              <a:rPr lang="es-ES" dirty="0"/>
              <a:t>corto Documental sobre </a:t>
            </a:r>
            <a:r>
              <a:rPr lang="es-ES" dirty="0" smtClean="0"/>
              <a:t>Eduardo Gómez </a:t>
            </a:r>
            <a:r>
              <a:rPr lang="es-ES" dirty="0" err="1"/>
              <a:t>Estigarribia</a:t>
            </a:r>
            <a:r>
              <a:rPr lang="es-ES" dirty="0"/>
              <a:t>, "</a:t>
            </a:r>
            <a:r>
              <a:rPr lang="es-ES" dirty="0" err="1"/>
              <a:t>Ñaro</a:t>
            </a:r>
            <a:r>
              <a:rPr lang="es-ES" dirty="0"/>
              <a:t>", militante de ligas agrarias asesinado en Corzuela el 12 de febrero de 1979. </a:t>
            </a:r>
          </a:p>
          <a:p>
            <a:r>
              <a:rPr lang="es-ES" dirty="0"/>
              <a:t>Todo ello permitió la conformación de la Embajada Cultural municipal, con la realización de jornadas con talleres de música, danza títeres y murales con los niños y sus familias.</a:t>
            </a:r>
          </a:p>
          <a:p>
            <a:endParaRPr lang="es-AR" dirty="0"/>
          </a:p>
        </p:txBody>
      </p:sp>
    </p:spTree>
    <p:extLst>
      <p:ext uri="{BB962C8B-B14F-4D97-AF65-F5344CB8AC3E}">
        <p14:creationId xmlns:p14="http://schemas.microsoft.com/office/powerpoint/2010/main" val="30920238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a:xfrm>
            <a:off x="1403648" y="2348879"/>
            <a:ext cx="6255797" cy="3672409"/>
          </a:xfrm>
        </p:spPr>
        <p:txBody>
          <a:bodyPr>
            <a:normAutofit lnSpcReduction="10000"/>
          </a:bodyPr>
          <a:lstStyle/>
          <a:p>
            <a:r>
              <a:rPr lang="es-ES" dirty="0"/>
              <a:t>Consejo Municipal de la Mujer.-</a:t>
            </a:r>
          </a:p>
          <a:p>
            <a:r>
              <a:rPr lang="es-ES" dirty="0"/>
              <a:t>Integrado por la Secretaria de Desarrollo Social del municipio, el área de asistencia social, profesionales, miembros de distintas comunidades religiosas,  representantes de organizaciones no gubernamentales, de juntas </a:t>
            </a:r>
            <a:r>
              <a:rPr lang="es-ES" dirty="0" smtClean="0"/>
              <a:t>vecinales</a:t>
            </a:r>
          </a:p>
          <a:p>
            <a:r>
              <a:rPr lang="es-ES" dirty="0" smtClean="0"/>
              <a:t>Objetivos: </a:t>
            </a:r>
            <a:r>
              <a:rPr lang="es-ES" dirty="0"/>
              <a:t>generar políticas locales de promoción de derechos de la mujer y prevención de la violencia</a:t>
            </a:r>
          </a:p>
          <a:p>
            <a:endParaRPr lang="es-AR" dirty="0"/>
          </a:p>
        </p:txBody>
      </p:sp>
    </p:spTree>
    <p:extLst>
      <p:ext uri="{BB962C8B-B14F-4D97-AF65-F5344CB8AC3E}">
        <p14:creationId xmlns:p14="http://schemas.microsoft.com/office/powerpoint/2010/main" val="14730489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817582"/>
            <a:ext cx="6944652" cy="1387282"/>
          </a:xfrm>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a:xfrm>
            <a:off x="1475656" y="2420887"/>
            <a:ext cx="6183789" cy="3302181"/>
          </a:xfrm>
        </p:spPr>
        <p:txBody>
          <a:bodyPr>
            <a:normAutofit fontScale="85000" lnSpcReduction="10000"/>
          </a:bodyPr>
          <a:lstStyle/>
          <a:p>
            <a:r>
              <a:rPr lang="es-ES" dirty="0" smtClean="0"/>
              <a:t>Actividades </a:t>
            </a:r>
            <a:r>
              <a:rPr lang="es-ES" dirty="0"/>
              <a:t>llevadas a cabo por el Consejo de la Mujer cabe mencionar: 1.-Jornadas de promoción de derechos y no violencia contra la mujer; 2.Asesoría legal en situación de violencia; 3.-Coordinación con los equipos de los Programas de Salud Mental y Médicos Comunitarios para la realización de jornadas de salud sexual y reproductiva en los Colegios y Escuelas Primarias; 4.-Trabajo en red con el Juzgado de Familia y las Fiscalías de Investigaciones  de la Cuarta Circunscripción judicial</a:t>
            </a:r>
            <a:endParaRPr lang="es-AR" dirty="0"/>
          </a:p>
        </p:txBody>
      </p:sp>
    </p:spTree>
    <p:extLst>
      <p:ext uri="{BB962C8B-B14F-4D97-AF65-F5344CB8AC3E}">
        <p14:creationId xmlns:p14="http://schemas.microsoft.com/office/powerpoint/2010/main" val="10553614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817582"/>
            <a:ext cx="6944652" cy="1459290"/>
          </a:xfrm>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a:xfrm>
            <a:off x="1475656" y="2492895"/>
            <a:ext cx="6183789" cy="3230173"/>
          </a:xfrm>
        </p:spPr>
        <p:txBody>
          <a:bodyPr/>
          <a:lstStyle/>
          <a:p>
            <a:r>
              <a:rPr lang="es-ES" dirty="0" smtClean="0"/>
              <a:t>Consejo </a:t>
            </a:r>
            <a:r>
              <a:rPr lang="es-ES" dirty="0"/>
              <a:t>Municipal de la </a:t>
            </a:r>
            <a:r>
              <a:rPr lang="es-ES" dirty="0" smtClean="0"/>
              <a:t>Juventud</a:t>
            </a:r>
            <a:endParaRPr lang="es-ES" dirty="0"/>
          </a:p>
          <a:p>
            <a:endParaRPr lang="es-ES" dirty="0" smtClean="0"/>
          </a:p>
          <a:p>
            <a:r>
              <a:rPr lang="es-ES" dirty="0" smtClean="0"/>
              <a:t> </a:t>
            </a:r>
            <a:r>
              <a:rPr lang="es-ES" dirty="0"/>
              <a:t>Conformado por jóvenes representantes de Instituciones Educativas y de agrupaciones políticas locales y barriales y por el área de juventud de la Municipalidad.-</a:t>
            </a:r>
          </a:p>
          <a:p>
            <a:endParaRPr lang="es-AR" dirty="0"/>
          </a:p>
        </p:txBody>
      </p:sp>
    </p:spTree>
    <p:extLst>
      <p:ext uri="{BB962C8B-B14F-4D97-AF65-F5344CB8AC3E}">
        <p14:creationId xmlns:p14="http://schemas.microsoft.com/office/powerpoint/2010/main" val="10363515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548680"/>
            <a:ext cx="8291264" cy="1298408"/>
          </a:xfrm>
        </p:spPr>
        <p:txBody>
          <a:bodyPr>
            <a:normAutofit fontScale="90000"/>
          </a:bodyPr>
          <a:lstStyle/>
          <a:p>
            <a:r>
              <a:rPr lang="es-ES" dirty="0" smtClean="0"/>
              <a:t>LA </a:t>
            </a:r>
            <a:r>
              <a:rPr lang="es-ES" dirty="0"/>
              <a:t>PARTICIPACION CIUDADANA EN LA AGENDA DE </a:t>
            </a:r>
            <a:r>
              <a:rPr lang="es-ES" dirty="0" smtClean="0"/>
              <a:t>GOBIERNO</a:t>
            </a:r>
            <a:endParaRPr lang="es-AR" dirty="0"/>
          </a:p>
        </p:txBody>
      </p:sp>
      <p:sp>
        <p:nvSpPr>
          <p:cNvPr id="3" name="2 Marcador de contenido"/>
          <p:cNvSpPr>
            <a:spLocks noGrp="1"/>
          </p:cNvSpPr>
          <p:nvPr>
            <p:ph idx="1"/>
          </p:nvPr>
        </p:nvSpPr>
        <p:spPr/>
        <p:txBody>
          <a:bodyPr/>
          <a:lstStyle/>
          <a:p>
            <a:r>
              <a:rPr lang="es-ES" dirty="0"/>
              <a:t>Corzuela está ubicada en la zona centro oeste de la Provincia del Chaco, República Argentina, distante unos 230 kilómetros de la ciudad de Resistencia que es la capital de la </a:t>
            </a:r>
            <a:r>
              <a:rPr lang="es-ES" dirty="0" smtClean="0"/>
              <a:t>Provincia.-</a:t>
            </a:r>
          </a:p>
          <a:p>
            <a:r>
              <a:rPr lang="es-ES" dirty="0"/>
              <a:t>Corzuela está dentro del lote de los centros poblacionales de segunda </a:t>
            </a:r>
            <a:r>
              <a:rPr lang="es-ES" dirty="0" smtClean="0"/>
              <a:t>categoría conforme la Constitución de la Provincia del Chaco</a:t>
            </a:r>
            <a:endParaRPr lang="es-AR" dirty="0"/>
          </a:p>
        </p:txBody>
      </p:sp>
    </p:spTree>
    <p:extLst>
      <p:ext uri="{BB962C8B-B14F-4D97-AF65-F5344CB8AC3E}">
        <p14:creationId xmlns:p14="http://schemas.microsoft.com/office/powerpoint/2010/main" val="7419932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980728"/>
            <a:ext cx="6965245" cy="1202485"/>
          </a:xfrm>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a:xfrm>
            <a:off x="1475656" y="2636912"/>
            <a:ext cx="6183789" cy="3086156"/>
          </a:xfrm>
        </p:spPr>
        <p:txBody>
          <a:bodyPr/>
          <a:lstStyle/>
          <a:p>
            <a:r>
              <a:rPr lang="es-ES" dirty="0"/>
              <a:t>Desde el Consejo de la juventud se realizan: 1.-Jornadas solidarias en Escuelas Rurales y Locales;  2.-Jornadas deportivas de juventud; 3.-Jornada de Participación Políticas en coordinación con la Sub Secretaria de la Juventud de la Provincia del Chaco.- 4.-Cine al aire libre sobre juventud y participación ciudadana.-</a:t>
            </a:r>
            <a:endParaRPr lang="es-AR" dirty="0"/>
          </a:p>
        </p:txBody>
      </p:sp>
    </p:spTree>
    <p:extLst>
      <p:ext uri="{BB962C8B-B14F-4D97-AF65-F5344CB8AC3E}">
        <p14:creationId xmlns:p14="http://schemas.microsoft.com/office/powerpoint/2010/main" val="27523536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9" y="817582"/>
            <a:ext cx="7016660" cy="1387282"/>
          </a:xfrm>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a:xfrm>
            <a:off x="1475656" y="2420887"/>
            <a:ext cx="6183789" cy="3302181"/>
          </a:xfrm>
        </p:spPr>
        <p:txBody>
          <a:bodyPr>
            <a:normAutofit lnSpcReduction="10000"/>
          </a:bodyPr>
          <a:lstStyle/>
          <a:p>
            <a:r>
              <a:rPr lang="es-ES" dirty="0"/>
              <a:t>Consejo Municipal del Deporte.-</a:t>
            </a:r>
          </a:p>
          <a:p>
            <a:r>
              <a:rPr lang="es-ES" dirty="0"/>
              <a:t>El Consejo del Deporte está conformado por representantes de instituciones deportivas locales, profesores de educación física,  deportistas locales destacados, representantes de foros vecinales y de organizaciones no gubernamentales y por el área de deportes de la Municipalidad de Corzuela</a:t>
            </a:r>
          </a:p>
          <a:p>
            <a:endParaRPr lang="es-AR" dirty="0"/>
          </a:p>
        </p:txBody>
      </p:sp>
    </p:spTree>
    <p:extLst>
      <p:ext uri="{BB962C8B-B14F-4D97-AF65-F5344CB8AC3E}">
        <p14:creationId xmlns:p14="http://schemas.microsoft.com/office/powerpoint/2010/main" val="15229293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a:xfrm>
            <a:off x="1475656" y="2348879"/>
            <a:ext cx="6183789" cy="3816425"/>
          </a:xfrm>
        </p:spPr>
        <p:txBody>
          <a:bodyPr>
            <a:normAutofit fontScale="92500" lnSpcReduction="20000"/>
          </a:bodyPr>
          <a:lstStyle/>
          <a:p>
            <a:r>
              <a:rPr lang="es-ES" dirty="0"/>
              <a:t>actividades del Concejo se destaca la promoción de vida saludable con programas locales integradores destinados a toda la comunidad, tales como "Corzuela en Movimiento" aerobic y zumba al aire libre en el parque central, y un programa destinados a los adultos mayores también de actividades recreativas al aire </a:t>
            </a:r>
            <a:r>
              <a:rPr lang="es-ES" dirty="0" smtClean="0"/>
              <a:t>libre</a:t>
            </a:r>
          </a:p>
          <a:p>
            <a:r>
              <a:rPr lang="es-ES" dirty="0"/>
              <a:t>este concejo que fue el encargado de organizar los torneos infantiles y juveniles de deportes de la provincia en los últimos dos años, nucleando Corzuela a sesenta y ocho delegaciones municipales de la provincia</a:t>
            </a:r>
            <a:endParaRPr lang="es-ES" dirty="0" smtClean="0"/>
          </a:p>
          <a:p>
            <a:endParaRPr lang="es-AR" dirty="0"/>
          </a:p>
        </p:txBody>
      </p:sp>
    </p:spTree>
    <p:extLst>
      <p:ext uri="{BB962C8B-B14F-4D97-AF65-F5344CB8AC3E}">
        <p14:creationId xmlns:p14="http://schemas.microsoft.com/office/powerpoint/2010/main" val="4951822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p:txBody>
          <a:bodyPr/>
          <a:lstStyle/>
          <a:p>
            <a:endParaRPr lang="es-AR" dirty="0"/>
          </a:p>
        </p:txBody>
      </p:sp>
      <p:pic>
        <p:nvPicPr>
          <p:cNvPr id="6146" name="Picture 2" descr="C:\Users\pc\Downloads\corzuela\mas natatori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204864"/>
            <a:ext cx="9144000" cy="4653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50968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a:xfrm>
            <a:off x="1547664" y="2420887"/>
            <a:ext cx="6111781" cy="3672409"/>
          </a:xfrm>
        </p:spPr>
        <p:txBody>
          <a:bodyPr>
            <a:normAutofit fontScale="92500" lnSpcReduction="10000"/>
          </a:bodyPr>
          <a:lstStyle/>
          <a:p>
            <a:r>
              <a:rPr lang="es-ES" dirty="0"/>
              <a:t>Consejo de Prevención y Lucha Contra las </a:t>
            </a:r>
            <a:r>
              <a:rPr lang="es-ES" dirty="0" smtClean="0"/>
              <a:t>Adicciones</a:t>
            </a:r>
          </a:p>
          <a:p>
            <a:r>
              <a:rPr lang="es-ES" dirty="0"/>
              <a:t>Este área  cuenta con una unidad de atención e intervención integrado por las trabajadoras sociales del municipio (asistentes sociales), médicos del Hospital de Corzuela, psicólogas, referentes barriales y agentes sanitarios que realizan un trabajo concatenado que va desde el acompañamiento y contención individual, familiar y grupal del adicto, con derivaciones a dispositivos de mayor complejidad</a:t>
            </a:r>
            <a:endParaRPr lang="es-AR" dirty="0"/>
          </a:p>
        </p:txBody>
      </p:sp>
    </p:spTree>
    <p:extLst>
      <p:ext uri="{BB962C8B-B14F-4D97-AF65-F5344CB8AC3E}">
        <p14:creationId xmlns:p14="http://schemas.microsoft.com/office/powerpoint/2010/main" val="252422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a:xfrm>
            <a:off x="1475656" y="2276871"/>
            <a:ext cx="6183789" cy="3446197"/>
          </a:xfrm>
        </p:spPr>
        <p:txBody>
          <a:bodyPr/>
          <a:lstStyle/>
          <a:p>
            <a:endParaRPr lang="es-AR" dirty="0"/>
          </a:p>
        </p:txBody>
      </p:sp>
      <p:pic>
        <p:nvPicPr>
          <p:cNvPr id="7170" name="Picture 2" descr="C:\Users\pc\Downloads\corzuela\adiccio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9" y="2272145"/>
            <a:ext cx="7776864" cy="39651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40309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a:xfrm>
            <a:off x="1475656" y="2276871"/>
            <a:ext cx="6183789" cy="3446197"/>
          </a:xfrm>
        </p:spPr>
        <p:txBody>
          <a:bodyPr>
            <a:normAutofit fontScale="92500" lnSpcReduction="20000"/>
          </a:bodyPr>
          <a:lstStyle/>
          <a:p>
            <a:r>
              <a:rPr lang="es-ES" dirty="0"/>
              <a:t>Lecciones aprendidas.-</a:t>
            </a:r>
          </a:p>
          <a:p>
            <a:r>
              <a:rPr lang="es-ES" dirty="0"/>
              <a:t>Aprendimos que la construcción de la ciudadanía y el rol de los gobiernos locales es un desafío colectivo y que la incorporación de proyectos comunitarios a la agenda pública permite la participación de las organizaciones sociales, los grupos locales, las familias, los ciudadanos, generando distintos ámbitos participativos donde se tomen en cuenta, se debaten y se negocien sus críticas, sus demandas y sus propuestas. </a:t>
            </a:r>
            <a:endParaRPr lang="es-AR" dirty="0"/>
          </a:p>
        </p:txBody>
      </p:sp>
    </p:spTree>
    <p:extLst>
      <p:ext uri="{BB962C8B-B14F-4D97-AF65-F5344CB8AC3E}">
        <p14:creationId xmlns:p14="http://schemas.microsoft.com/office/powerpoint/2010/main" val="15909992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a:xfrm>
            <a:off x="1475656" y="2348879"/>
            <a:ext cx="6183789" cy="3528393"/>
          </a:xfrm>
        </p:spPr>
        <p:txBody>
          <a:bodyPr>
            <a:normAutofit fontScale="92500" lnSpcReduction="10000"/>
          </a:bodyPr>
          <a:lstStyle/>
          <a:p>
            <a:r>
              <a:rPr lang="es-AR" dirty="0"/>
              <a:t>Lecciones </a:t>
            </a:r>
            <a:r>
              <a:rPr lang="es-AR" dirty="0" smtClean="0"/>
              <a:t>aprendidas</a:t>
            </a:r>
          </a:p>
          <a:p>
            <a:r>
              <a:rPr lang="es-ES" dirty="0"/>
              <a:t>La participación ciudadana permitió que los habitantes tome dimensión de los verdaderos problemas comunitarios, reconocerse a si mismo con capacidades y comprometerse para transformar la realidad a través del acceso a la toma de decisiones.</a:t>
            </a:r>
          </a:p>
          <a:p>
            <a:r>
              <a:rPr lang="es-ES" dirty="0"/>
              <a:t>Es decir: la comunidad dejó de ser destinataria de acciones, para ser protagonista y propietaria de su cambio, como sujeto de acción</a:t>
            </a:r>
          </a:p>
          <a:p>
            <a:endParaRPr lang="es-AR" dirty="0"/>
          </a:p>
        </p:txBody>
      </p:sp>
    </p:spTree>
    <p:extLst>
      <p:ext uri="{BB962C8B-B14F-4D97-AF65-F5344CB8AC3E}">
        <p14:creationId xmlns:p14="http://schemas.microsoft.com/office/powerpoint/2010/main" val="24974859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a:xfrm>
            <a:off x="1475656" y="2276871"/>
            <a:ext cx="6183789" cy="3446197"/>
          </a:xfrm>
        </p:spPr>
        <p:txBody>
          <a:bodyPr>
            <a:normAutofit lnSpcReduction="10000"/>
          </a:bodyPr>
          <a:lstStyle/>
          <a:p>
            <a:r>
              <a:rPr lang="es-ES" dirty="0" err="1"/>
              <a:t>Replicabilidad</a:t>
            </a:r>
            <a:r>
              <a:rPr lang="es-ES" dirty="0"/>
              <a:t>.-</a:t>
            </a:r>
          </a:p>
          <a:p>
            <a:r>
              <a:rPr lang="es-ES" dirty="0" smtClean="0"/>
              <a:t>La </a:t>
            </a:r>
            <a:r>
              <a:rPr lang="es-ES" dirty="0"/>
              <a:t>participación y concertación ciudadana fortalece y asegura la continuidad de las políticas públicas y la gobernabilidad en el territorio y cuando el municipio toma la decisión de convocar a la ciudadanía a colaborar y aunar criterios se logran proyectos homogéneos que benefician al colectivo en su conjunto</a:t>
            </a:r>
          </a:p>
          <a:p>
            <a:endParaRPr lang="es-AR" dirty="0"/>
          </a:p>
        </p:txBody>
      </p:sp>
    </p:spTree>
    <p:extLst>
      <p:ext uri="{BB962C8B-B14F-4D97-AF65-F5344CB8AC3E}">
        <p14:creationId xmlns:p14="http://schemas.microsoft.com/office/powerpoint/2010/main" val="25965699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a:xfrm>
            <a:off x="1475656" y="2348879"/>
            <a:ext cx="6183789" cy="3528393"/>
          </a:xfrm>
        </p:spPr>
        <p:txBody>
          <a:bodyPr/>
          <a:lstStyle/>
          <a:p>
            <a:r>
              <a:rPr lang="es-ES" dirty="0"/>
              <a:t>Es un programa sostenible en el tiempo  y promueve una reflexión crítica conjunta entre los distintos agentes directa e indirectamente implicados.-</a:t>
            </a:r>
          </a:p>
          <a:p>
            <a:r>
              <a:rPr lang="es-ES" dirty="0"/>
              <a:t>Tiene un efecto multiplicador ya que pueden ser imitados y adaptados en otras comunidades. Genera una situación de aprendizaje y producción de conocimiento.-</a:t>
            </a:r>
          </a:p>
          <a:p>
            <a:endParaRPr lang="es-AR" dirty="0"/>
          </a:p>
        </p:txBody>
      </p:sp>
    </p:spTree>
    <p:extLst>
      <p:ext uri="{BB962C8B-B14F-4D97-AF65-F5344CB8AC3E}">
        <p14:creationId xmlns:p14="http://schemas.microsoft.com/office/powerpoint/2010/main" val="40710754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764704"/>
            <a:ext cx="6965245" cy="1274493"/>
          </a:xfrm>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p:txBody>
          <a:bodyPr>
            <a:normAutofit lnSpcReduction="10000"/>
          </a:bodyPr>
          <a:lstStyle/>
          <a:p>
            <a:r>
              <a:rPr lang="es-ES" dirty="0"/>
              <a:t>debe su nombre a un cuadrúpedo rumiante muy ligero que habita la zona, este mamífero de la familia de los ciervos es llamado también </a:t>
            </a:r>
            <a:r>
              <a:rPr lang="es-ES" dirty="0" err="1"/>
              <a:t>guazuncho</a:t>
            </a:r>
            <a:r>
              <a:rPr lang="es-ES" dirty="0"/>
              <a:t> como en algunas regiones </a:t>
            </a:r>
            <a:r>
              <a:rPr lang="es-ES" dirty="0" smtClean="0"/>
              <a:t>europeas</a:t>
            </a:r>
          </a:p>
          <a:p>
            <a:r>
              <a:rPr lang="es-ES" dirty="0"/>
              <a:t>Corzuela es una de las ciudades de la Provincia del Chaco que ha tenido un elevado crecimiento poblacional e industrial producto de las bondades de sus suelos agrícolas</a:t>
            </a:r>
            <a:endParaRPr lang="es-AR" dirty="0"/>
          </a:p>
        </p:txBody>
      </p:sp>
    </p:spTree>
    <p:extLst>
      <p:ext uri="{BB962C8B-B14F-4D97-AF65-F5344CB8AC3E}">
        <p14:creationId xmlns:p14="http://schemas.microsoft.com/office/powerpoint/2010/main" val="163108377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LA PARTICIPACION CIUDADANA EN LA AGENDA DE GOBIERNO</a:t>
            </a:r>
            <a:endParaRPr lang="es-AR" dirty="0"/>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60919" y="2930438"/>
            <a:ext cx="5401524" cy="2586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58529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a:xfrm>
            <a:off x="1475656" y="2564903"/>
            <a:ext cx="6183789" cy="3158165"/>
          </a:xfrm>
        </p:spPr>
        <p:txBody>
          <a:bodyPr/>
          <a:lstStyle/>
          <a:p>
            <a:r>
              <a:rPr lang="es-AR" dirty="0" smtClean="0"/>
              <a:t>Gracias a CELADEL y a la Alcaldía de PANAMA.- </a:t>
            </a:r>
            <a:r>
              <a:rPr lang="es-AR" dirty="0" smtClean="0"/>
              <a:t>Muchas Gracias.-</a:t>
            </a:r>
          </a:p>
          <a:p>
            <a:r>
              <a:rPr lang="es-ES" dirty="0"/>
              <a:t>Aldo Javier Cabaña</a:t>
            </a:r>
          </a:p>
          <a:p>
            <a:r>
              <a:rPr lang="es-ES" dirty="0"/>
              <a:t>Magister en  Administración, Derecho y Economía de los Servicios Públicos</a:t>
            </a:r>
          </a:p>
          <a:p>
            <a:endParaRPr lang="es-AR" dirty="0" smtClean="0"/>
          </a:p>
          <a:p>
            <a:endParaRPr lang="es-AR" dirty="0"/>
          </a:p>
        </p:txBody>
      </p:sp>
    </p:spTree>
    <p:extLst>
      <p:ext uri="{BB962C8B-B14F-4D97-AF65-F5344CB8AC3E}">
        <p14:creationId xmlns:p14="http://schemas.microsoft.com/office/powerpoint/2010/main" val="15384183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a:p>
        </p:txBody>
      </p:sp>
      <p:sp>
        <p:nvSpPr>
          <p:cNvPr id="3" name="2 Marcador de contenido"/>
          <p:cNvSpPr>
            <a:spLocks noGrp="1"/>
          </p:cNvSpPr>
          <p:nvPr>
            <p:ph idx="1"/>
          </p:nvPr>
        </p:nvSpPr>
        <p:spPr/>
        <p:txBody>
          <a:bodyPr/>
          <a:lstStyle/>
          <a:p>
            <a:endParaRPr lang="es-AR"/>
          </a:p>
        </p:txBody>
      </p:sp>
    </p:spTree>
    <p:extLst>
      <p:ext uri="{BB962C8B-B14F-4D97-AF65-F5344CB8AC3E}">
        <p14:creationId xmlns:p14="http://schemas.microsoft.com/office/powerpoint/2010/main" val="21394566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a:p>
        </p:txBody>
      </p:sp>
      <p:sp>
        <p:nvSpPr>
          <p:cNvPr id="3" name="2 Marcador de contenido"/>
          <p:cNvSpPr>
            <a:spLocks noGrp="1"/>
          </p:cNvSpPr>
          <p:nvPr>
            <p:ph idx="1"/>
          </p:nvPr>
        </p:nvSpPr>
        <p:spPr/>
        <p:txBody>
          <a:bodyPr/>
          <a:lstStyle/>
          <a:p>
            <a:endParaRPr lang="es-AR"/>
          </a:p>
        </p:txBody>
      </p:sp>
    </p:spTree>
    <p:extLst>
      <p:ext uri="{BB962C8B-B14F-4D97-AF65-F5344CB8AC3E}">
        <p14:creationId xmlns:p14="http://schemas.microsoft.com/office/powerpoint/2010/main" val="6061856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a:p>
        </p:txBody>
      </p:sp>
      <p:sp>
        <p:nvSpPr>
          <p:cNvPr id="3" name="2 Marcador de contenido"/>
          <p:cNvSpPr>
            <a:spLocks noGrp="1"/>
          </p:cNvSpPr>
          <p:nvPr>
            <p:ph idx="1"/>
          </p:nvPr>
        </p:nvSpPr>
        <p:spPr/>
        <p:txBody>
          <a:bodyPr/>
          <a:lstStyle/>
          <a:p>
            <a:endParaRPr lang="es-AR"/>
          </a:p>
        </p:txBody>
      </p:sp>
    </p:spTree>
    <p:extLst>
      <p:ext uri="{BB962C8B-B14F-4D97-AF65-F5344CB8AC3E}">
        <p14:creationId xmlns:p14="http://schemas.microsoft.com/office/powerpoint/2010/main" val="31583582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a:p>
        </p:txBody>
      </p:sp>
      <p:sp>
        <p:nvSpPr>
          <p:cNvPr id="3" name="2 Marcador de contenido"/>
          <p:cNvSpPr>
            <a:spLocks noGrp="1"/>
          </p:cNvSpPr>
          <p:nvPr>
            <p:ph idx="1"/>
          </p:nvPr>
        </p:nvSpPr>
        <p:spPr/>
        <p:txBody>
          <a:bodyPr/>
          <a:lstStyle/>
          <a:p>
            <a:endParaRPr lang="es-AR"/>
          </a:p>
        </p:txBody>
      </p:sp>
    </p:spTree>
    <p:extLst>
      <p:ext uri="{BB962C8B-B14F-4D97-AF65-F5344CB8AC3E}">
        <p14:creationId xmlns:p14="http://schemas.microsoft.com/office/powerpoint/2010/main" val="18535538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a:p>
        </p:txBody>
      </p:sp>
      <p:sp>
        <p:nvSpPr>
          <p:cNvPr id="3" name="2 Marcador de contenido"/>
          <p:cNvSpPr>
            <a:spLocks noGrp="1"/>
          </p:cNvSpPr>
          <p:nvPr>
            <p:ph idx="1"/>
          </p:nvPr>
        </p:nvSpPr>
        <p:spPr/>
        <p:txBody>
          <a:bodyPr/>
          <a:lstStyle/>
          <a:p>
            <a:endParaRPr lang="es-AR" dirty="0"/>
          </a:p>
        </p:txBody>
      </p:sp>
    </p:spTree>
    <p:extLst>
      <p:ext uri="{BB962C8B-B14F-4D97-AF65-F5344CB8AC3E}">
        <p14:creationId xmlns:p14="http://schemas.microsoft.com/office/powerpoint/2010/main" val="1592217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764704"/>
            <a:ext cx="6965245" cy="1202485"/>
          </a:xfrm>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p:txBody>
          <a:bodyPr>
            <a:normAutofit lnSpcReduction="10000"/>
          </a:bodyPr>
          <a:lstStyle/>
          <a:p>
            <a:r>
              <a:rPr lang="es-ES" dirty="0"/>
              <a:t>El crecimiento de la ciudad requirió que el municipio asuma nuevos desafíos que requirieron adoptar un remozado enfoque del espacio local teniendo en cuenta que las políticas de desarrollo territorial demandan  no solo una nueva agenda, también una nueva estrategia respecto de los actores, impulsando procesos de innovación desde lo local, estimulando la generación de iniciativas superando su rol tradicional</a:t>
            </a:r>
            <a:endParaRPr lang="es-AR" dirty="0"/>
          </a:p>
        </p:txBody>
      </p:sp>
    </p:spTree>
    <p:extLst>
      <p:ext uri="{BB962C8B-B14F-4D97-AF65-F5344CB8AC3E}">
        <p14:creationId xmlns:p14="http://schemas.microsoft.com/office/powerpoint/2010/main" val="42150658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817582"/>
            <a:ext cx="6944652" cy="1387282"/>
          </a:xfrm>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a:xfrm>
            <a:off x="1475656" y="2420887"/>
            <a:ext cx="6183789" cy="3302181"/>
          </a:xfrm>
        </p:spPr>
        <p:txBody>
          <a:bodyPr>
            <a:normAutofit/>
          </a:bodyPr>
          <a:lstStyle/>
          <a:p>
            <a:r>
              <a:rPr lang="es-ES" dirty="0"/>
              <a:t>ley provincial nº 4.233 </a:t>
            </a:r>
            <a:r>
              <a:rPr lang="es-ES" dirty="0" smtClean="0"/>
              <a:t>de </a:t>
            </a:r>
            <a:r>
              <a:rPr lang="es-ES" dirty="0"/>
              <a:t>la Provincia del Chaco establece distintos modos de participación ciudadana tales como el presupuesto municipal  de carácter participativo previsto en el artículo 101 bis, las audiencias públicas previstas en el artículo 103, la participación directa comunitaria en el artículo 103 bis</a:t>
            </a:r>
            <a:endParaRPr lang="es-AR" dirty="0"/>
          </a:p>
        </p:txBody>
      </p:sp>
    </p:spTree>
    <p:extLst>
      <p:ext uri="{BB962C8B-B14F-4D97-AF65-F5344CB8AC3E}">
        <p14:creationId xmlns:p14="http://schemas.microsoft.com/office/powerpoint/2010/main" val="24048179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p:txBody>
          <a:bodyPr>
            <a:normAutofit fontScale="85000" lnSpcReduction="10000"/>
          </a:bodyPr>
          <a:lstStyle/>
          <a:p>
            <a:r>
              <a:rPr lang="es-ES" dirty="0"/>
              <a:t>el Poder Ejecutivo municipal juzgo pertinente generar mecanismos institucionales que posibiliten la real incorporación y la “participación” de los diferentes actores sociales, perfeccionando así su accionar </a:t>
            </a:r>
            <a:r>
              <a:rPr lang="es-ES" dirty="0" smtClean="0"/>
              <a:t>democrático.</a:t>
            </a:r>
          </a:p>
          <a:p>
            <a:r>
              <a:rPr lang="es-ES" dirty="0"/>
              <a:t>Nace así el Área de gestión Comunitaria destinada a generar espacios de participación ciudadana e integración comunitaria a través de la conformación de los llamados Concejos municipales de Cultura, Deportes, Mujer, Juventud y Prevención y Lucha contra las Adicciones</a:t>
            </a:r>
            <a:endParaRPr lang="es-AR" dirty="0"/>
          </a:p>
        </p:txBody>
      </p:sp>
    </p:spTree>
    <p:extLst>
      <p:ext uri="{BB962C8B-B14F-4D97-AF65-F5344CB8AC3E}">
        <p14:creationId xmlns:p14="http://schemas.microsoft.com/office/powerpoint/2010/main" val="38594155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p:txBody>
          <a:bodyPr>
            <a:normAutofit fontScale="92500" lnSpcReduction="20000"/>
          </a:bodyPr>
          <a:lstStyle/>
          <a:p>
            <a:r>
              <a:rPr lang="es-ES" dirty="0"/>
              <a:t>Objetivos Generales: </a:t>
            </a:r>
          </a:p>
          <a:p>
            <a:r>
              <a:rPr lang="es-ES" dirty="0" smtClean="0"/>
              <a:t>generar </a:t>
            </a:r>
            <a:r>
              <a:rPr lang="es-ES" dirty="0"/>
              <a:t>espacios participativos que incidan en la toma de decisiones de las políticas locales.-</a:t>
            </a:r>
          </a:p>
          <a:p>
            <a:r>
              <a:rPr lang="es-ES" dirty="0"/>
              <a:t>En ese marco, resulta necesario tener presente que Buena Prácticas remite a una acción en la que es posible observar un conjunto de condiciones en los actores (personales o institucionales), de contexto (político, comunitario) y del estado del conocimiento (saberes técnicos y sociales compartidos) que convergen “virtuosamente” en el espacio local para favorecer y habilitar dichas prácticas.-</a:t>
            </a:r>
            <a:endParaRPr lang="es-ES" dirty="0"/>
          </a:p>
        </p:txBody>
      </p:sp>
    </p:spTree>
    <p:extLst>
      <p:ext uri="{BB962C8B-B14F-4D97-AF65-F5344CB8AC3E}">
        <p14:creationId xmlns:p14="http://schemas.microsoft.com/office/powerpoint/2010/main" val="31434529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p:txBody>
          <a:bodyPr>
            <a:normAutofit/>
          </a:bodyPr>
          <a:lstStyle/>
          <a:p>
            <a:r>
              <a:rPr lang="es-ES" dirty="0"/>
              <a:t>Objetivos específicos.-</a:t>
            </a:r>
          </a:p>
          <a:p>
            <a:r>
              <a:rPr lang="es-ES" dirty="0" smtClean="0"/>
              <a:t>Planificar </a:t>
            </a:r>
            <a:r>
              <a:rPr lang="es-ES" dirty="0"/>
              <a:t>y ejecutar actividades que tengan como destinatario a la comunidad en su conjunto mediante la participación de distintos actores comunitarios integrados a través de la conformación de los Concejos municipales de Cultura, Deportes, Mujer, Juventud y Prevención y Lucha Contra las Adicciones</a:t>
            </a:r>
          </a:p>
          <a:p>
            <a:endParaRPr lang="es-AR" dirty="0"/>
          </a:p>
        </p:txBody>
      </p:sp>
    </p:spTree>
    <p:extLst>
      <p:ext uri="{BB962C8B-B14F-4D97-AF65-F5344CB8AC3E}">
        <p14:creationId xmlns:p14="http://schemas.microsoft.com/office/powerpoint/2010/main" val="13880387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LA PARTICIPACION CIUDADANA EN LA AGENDA DE GOBIERNO</a:t>
            </a:r>
            <a:endParaRPr lang="es-AR" dirty="0"/>
          </a:p>
        </p:txBody>
      </p:sp>
      <p:sp>
        <p:nvSpPr>
          <p:cNvPr id="3" name="2 Marcador de contenido"/>
          <p:cNvSpPr>
            <a:spLocks noGrp="1"/>
          </p:cNvSpPr>
          <p:nvPr>
            <p:ph idx="1"/>
          </p:nvPr>
        </p:nvSpPr>
        <p:spPr/>
        <p:txBody>
          <a:bodyPr>
            <a:normAutofit fontScale="92500" lnSpcReduction="20000"/>
          </a:bodyPr>
          <a:lstStyle/>
          <a:p>
            <a:r>
              <a:rPr lang="es-AR" dirty="0" smtClean="0"/>
              <a:t>Objetivos específicos:</a:t>
            </a:r>
          </a:p>
          <a:p>
            <a:r>
              <a:rPr lang="es-ES" dirty="0"/>
              <a:t>Posibilita la creación de nuevos espacios institucionales, promoviendo cambios en la concepción ciudadana respecto del trabajo participativo e integrando nuevos aliados.</a:t>
            </a:r>
          </a:p>
          <a:p>
            <a:r>
              <a:rPr lang="es-ES" dirty="0"/>
              <a:t>Propicia cambios positivos en las personas, permitiendo mejor convivencia y un aprovechamiento eficaz de las oportunidades que ofrece el contexto.</a:t>
            </a:r>
          </a:p>
          <a:p>
            <a:r>
              <a:rPr lang="es-ES" dirty="0"/>
              <a:t>Permite un trabajo concatenado en red dando participación a todos los actores locales.-</a:t>
            </a:r>
          </a:p>
          <a:p>
            <a:endParaRPr lang="es-AR" dirty="0"/>
          </a:p>
        </p:txBody>
      </p:sp>
    </p:spTree>
    <p:extLst>
      <p:ext uri="{BB962C8B-B14F-4D97-AF65-F5344CB8AC3E}">
        <p14:creationId xmlns:p14="http://schemas.microsoft.com/office/powerpoint/2010/main" val="230902634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hincheta">
  <a:themeElements>
    <a:clrScheme name="Chincheta">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Chincheta">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hincheta">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252</TotalTime>
  <Words>1698</Words>
  <Application>Microsoft Office PowerPoint</Application>
  <PresentationFormat>Presentación en pantalla (4:3)</PresentationFormat>
  <Paragraphs>84</Paragraphs>
  <Slides>36</Slides>
  <Notes>0</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Chincheta</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LA PARTICIPACION CIUDADANA EN LA AGENDA DE GOBIERNO</vt:lpstr>
      <vt:lpstr>Presentación de PowerPoint</vt:lpstr>
      <vt:lpstr>Presentación de PowerPoint</vt:lpstr>
      <vt:lpstr>Presentación de PowerPoint</vt:lpstr>
      <vt:lpstr>Presentación de PowerPoint</vt:lpstr>
      <vt:lpstr>Presentación de PowerPoint</vt:lpstr>
    </vt:vector>
  </TitlesOfParts>
  <Company>Luffi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Luffi</dc:creator>
  <cp:lastModifiedBy>pc</cp:lastModifiedBy>
  <cp:revision>19</cp:revision>
  <dcterms:created xsi:type="dcterms:W3CDTF">2015-05-11T03:44:07Z</dcterms:created>
  <dcterms:modified xsi:type="dcterms:W3CDTF">2015-06-08T00:51:22Z</dcterms:modified>
</cp:coreProperties>
</file>